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59" r:id="rId6"/>
    <p:sldId id="261" r:id="rId7"/>
    <p:sldId id="279" r:id="rId8"/>
    <p:sldId id="262" r:id="rId9"/>
    <p:sldId id="263" r:id="rId10"/>
    <p:sldId id="266" r:id="rId11"/>
    <p:sldId id="278" r:id="rId12"/>
    <p:sldId id="267" r:id="rId13"/>
    <p:sldId id="272" r:id="rId14"/>
    <p:sldId id="273" r:id="rId15"/>
    <p:sldId id="268" r:id="rId16"/>
    <p:sldId id="269" r:id="rId17"/>
    <p:sldId id="270" r:id="rId18"/>
    <p:sldId id="271" r:id="rId19"/>
    <p:sldId id="280" r:id="rId20"/>
    <p:sldId id="274" r:id="rId21"/>
    <p:sldId id="277" r:id="rId22"/>
    <p:sldId id="28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AAFBB-9358-44A7-9710-91A2FFAEEB99}" type="datetimeFigureOut">
              <a:rPr lang="en-GB" smtClean="0"/>
              <a:t>04/04/2016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120EF-2869-4389-BB0F-A10EC0AA9A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533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120EF-2869-4389-BB0F-A10EC0AA9A7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688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1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31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0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87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51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95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5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94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89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6B34-3836-424A-9289-53818BBDD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84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894" y="699796"/>
            <a:ext cx="10515600" cy="864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894" y="1949465"/>
            <a:ext cx="10515600" cy="4351338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62F19-CDB8-47AB-8D8A-052E7A6F2FCA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6B34-3836-424A-9289-53818BBDDC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61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E42D6"/>
        </a:buClr>
        <a:buFont typeface="Calibri" panose="020F0502020204030204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E42D6"/>
        </a:buClr>
        <a:buFont typeface="Calibri" panose="020F050202020403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E42D6"/>
        </a:buClr>
        <a:buFont typeface="Calibri" panose="020F0502020204030204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E42D6"/>
        </a:buClr>
        <a:buFont typeface="Calibri" panose="020F050202020403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E42D6"/>
        </a:buClr>
        <a:buFont typeface="Calibri" panose="020F050202020403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45991"/>
            <a:ext cx="9144000" cy="3374992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Criando Pacotes com RStudio</a:t>
            </a:r>
            <a:endParaRPr lang="en-GB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36111"/>
            <a:ext cx="9144000" cy="438117"/>
          </a:xfrm>
        </p:spPr>
        <p:txBody>
          <a:bodyPr/>
          <a:lstStyle/>
          <a:p>
            <a:r>
              <a:rPr lang="pt-BR" dirty="0" smtClean="0"/>
              <a:t>João Dantas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815" y="306388"/>
            <a:ext cx="1828800" cy="723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187" y="144463"/>
            <a:ext cx="1571625" cy="1047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959" y="392113"/>
            <a:ext cx="1419225" cy="8001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0" y="4124131"/>
            <a:ext cx="12381722" cy="9330"/>
          </a:xfrm>
          <a:prstGeom prst="line">
            <a:avLst/>
          </a:prstGeom>
          <a:ln w="25717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-189722" y="1493741"/>
            <a:ext cx="12381722" cy="9330"/>
          </a:xfrm>
          <a:prstGeom prst="line">
            <a:avLst/>
          </a:prstGeom>
          <a:ln w="25717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7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Console" panose="020B0609040504020204" pitchFamily="49" charset="0"/>
              </a:rPr>
              <a:t>/R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Processo</a:t>
            </a:r>
            <a:r>
              <a:rPr lang="en-US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 de </a:t>
            </a: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Cria</a:t>
            </a: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Todo</a:t>
            </a:r>
            <a:r>
              <a:rPr lang="en-US" dirty="0" smtClean="0"/>
              <a:t> c</a:t>
            </a:r>
            <a:r>
              <a:rPr lang="pt-BR" dirty="0" smtClean="0"/>
              <a:t>ódigo em R</a:t>
            </a:r>
          </a:p>
          <a:p>
            <a:pPr lvl="1"/>
            <a:r>
              <a:rPr lang="pt-BR" dirty="0" smtClean="0"/>
              <a:t>Evitar usar comandos que mudam a configuração do R</a:t>
            </a:r>
          </a:p>
          <a:p>
            <a:pPr lvl="2"/>
            <a:r>
              <a:rPr lang="pt-BR" dirty="0" smtClean="0"/>
              <a:t>Ex setwd(), getwd(), view()</a:t>
            </a:r>
          </a:p>
          <a:p>
            <a:pPr lvl="1"/>
            <a:r>
              <a:rPr lang="pt-BR" dirty="0" smtClean="0"/>
              <a:t>Funções</a:t>
            </a:r>
          </a:p>
          <a:p>
            <a:r>
              <a:rPr lang="pt-BR" dirty="0" smtClean="0"/>
              <a:t>Quantos arquivos forem necessários</a:t>
            </a:r>
          </a:p>
          <a:p>
            <a:r>
              <a:rPr lang="pt-BR" dirty="0" smtClean="0"/>
              <a:t>Hotkeys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4592" y="3860066"/>
            <a:ext cx="4857235" cy="25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04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Lucida Console" panose="020B0609040504020204" pitchFamily="49" charset="0"/>
              </a:rPr>
              <a:t>Funções para diferentes objetos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894" y="923731"/>
            <a:ext cx="10515600" cy="4273518"/>
          </a:xfrm>
        </p:spPr>
        <p:txBody>
          <a:bodyPr>
            <a:normAutofit fontScale="85000" lnSpcReduction="200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dirty="0">
                <a:solidFill>
                  <a:srgbClr val="0000FF"/>
                </a:solidFill>
              </a:rPr>
              <a:t>funcao(x){</a:t>
            </a:r>
          </a:p>
          <a:p>
            <a:r>
              <a:rPr lang="pt-BR" dirty="0"/>
              <a:t>	</a:t>
            </a:r>
          </a:p>
          <a:p>
            <a:r>
              <a:rPr lang="pt-BR" dirty="0"/>
              <a:t>	</a:t>
            </a:r>
            <a:r>
              <a:rPr lang="pt-BR" dirty="0">
                <a:solidFill>
                  <a:srgbClr val="0000FF"/>
                </a:solidFill>
              </a:rPr>
              <a:t>se(x é matriz){</a:t>
            </a:r>
          </a:p>
          <a:p>
            <a:r>
              <a:rPr lang="pt-BR" dirty="0">
                <a:solidFill>
                  <a:srgbClr val="0000FF"/>
                </a:solidFill>
              </a:rPr>
              <a:t>		retorne(funcao.matriz(x)}</a:t>
            </a:r>
          </a:p>
          <a:p>
            <a:r>
              <a:rPr lang="pt-BR" dirty="0">
                <a:solidFill>
                  <a:srgbClr val="0000FF"/>
                </a:solidFill>
              </a:rPr>
              <a:t>	</a:t>
            </a:r>
          </a:p>
          <a:p>
            <a:r>
              <a:rPr lang="pt-BR" dirty="0">
                <a:solidFill>
                  <a:srgbClr val="0000FF"/>
                </a:solidFill>
              </a:rPr>
              <a:t>	se(x é vetor){</a:t>
            </a:r>
          </a:p>
          <a:p>
            <a:r>
              <a:rPr lang="pt-BR" dirty="0">
                <a:solidFill>
                  <a:srgbClr val="0000FF"/>
                </a:solidFill>
              </a:rPr>
              <a:t>		retorne(funcao.vetor(x)}</a:t>
            </a:r>
          </a:p>
          <a:p>
            <a:endParaRPr lang="pt-BR" dirty="0">
              <a:solidFill>
                <a:srgbClr val="0000FF"/>
              </a:solidFill>
            </a:endParaRPr>
          </a:p>
          <a:p>
            <a:r>
              <a:rPr lang="pt-BR" dirty="0">
                <a:solidFill>
                  <a:srgbClr val="0000FF"/>
                </a:solidFill>
              </a:rPr>
              <a:t>	se(x é ...){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Processo</a:t>
            </a:r>
            <a:r>
              <a:rPr lang="en-US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 de </a:t>
            </a: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Cria</a:t>
            </a: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56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Workflow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	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	</a:t>
            </a:r>
          </a:p>
          <a:p>
            <a:pPr marL="0" indent="0">
              <a:buNone/>
            </a:pPr>
            <a:r>
              <a:rPr lang="pt-BR" dirty="0" smtClean="0"/>
              <a:t>			           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		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				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			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			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44981" y="2804242"/>
            <a:ext cx="873672" cy="21759"/>
          </a:xfrm>
          <a:prstGeom prst="straightConnector1">
            <a:avLst/>
          </a:prstGeom>
          <a:ln w="85725">
            <a:solidFill>
              <a:srgbClr val="0000FF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808684" y="3498125"/>
            <a:ext cx="3405" cy="948617"/>
          </a:xfrm>
          <a:prstGeom prst="straightConnector1">
            <a:avLst/>
          </a:prstGeom>
          <a:ln w="85725">
            <a:solidFill>
              <a:srgbClr val="0000FF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304739" y="3259471"/>
            <a:ext cx="1754156" cy="1425924"/>
          </a:xfrm>
          <a:prstGeom prst="straightConnector1">
            <a:avLst/>
          </a:prstGeom>
          <a:ln w="85725">
            <a:solidFill>
              <a:srgbClr val="0000FF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54719" y="2553511"/>
            <a:ext cx="1390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pt-BR" sz="2800" dirty="0" smtClean="0"/>
              <a:t>ódigo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4767943" y="2589808"/>
            <a:ext cx="2929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Ctrl + Shift + L</a:t>
            </a:r>
            <a:endParaRPr lang="en-GB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412602" y="4831839"/>
            <a:ext cx="3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Testar no console</a:t>
            </a:r>
            <a:endParaRPr lang="en-GB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Processo</a:t>
            </a:r>
            <a:r>
              <a:rPr lang="en-US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 de </a:t>
            </a: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Cria</a:t>
            </a: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34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Ferramentas de teste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devtools</a:t>
            </a:r>
            <a:r>
              <a:rPr lang="en-US" dirty="0" smtClean="0">
                <a:solidFill>
                  <a:srgbClr val="0000FF"/>
                </a:solidFill>
              </a:rPr>
              <a:t>::</a:t>
            </a:r>
            <a:r>
              <a:rPr lang="en-US" dirty="0" err="1" smtClean="0">
                <a:solidFill>
                  <a:srgbClr val="0000FF"/>
                </a:solidFill>
              </a:rPr>
              <a:t>use_testthat</a:t>
            </a:r>
            <a:r>
              <a:rPr lang="en-US" dirty="0" smtClean="0">
                <a:solidFill>
                  <a:srgbClr val="0000FF"/>
                </a:solidFill>
              </a:rPr>
              <a:t>()</a:t>
            </a:r>
          </a:p>
          <a:p>
            <a:r>
              <a:rPr lang="en-US" dirty="0" smtClean="0"/>
              <a:t>/test/</a:t>
            </a:r>
            <a:r>
              <a:rPr lang="en-US" dirty="0" err="1" smtClean="0"/>
              <a:t>testthat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>
                <a:solidFill>
                  <a:srgbClr val="0000FF"/>
                </a:solidFill>
              </a:rPr>
              <a:t>devtools</a:t>
            </a:r>
            <a:r>
              <a:rPr lang="en-US" dirty="0" smtClean="0">
                <a:solidFill>
                  <a:srgbClr val="0000FF"/>
                </a:solidFill>
              </a:rPr>
              <a:t>::test()</a:t>
            </a:r>
            <a:endParaRPr lang="en-GB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1064" y="3434539"/>
            <a:ext cx="4562475" cy="11620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6652726" y="4015564"/>
            <a:ext cx="504000" cy="0"/>
          </a:xfrm>
          <a:prstGeom prst="straightConnector1">
            <a:avLst/>
          </a:prstGeom>
          <a:ln w="92075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894" y="3253596"/>
            <a:ext cx="5743575" cy="1743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Processo</a:t>
            </a:r>
            <a:r>
              <a:rPr lang="en-US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 de </a:t>
            </a: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Cria</a:t>
            </a: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65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Lucida Console" panose="020B0609040504020204" pitchFamily="49" charset="0"/>
              </a:rPr>
              <a:t>Incluir</a:t>
            </a:r>
            <a:r>
              <a:rPr lang="en-US" dirty="0" smtClean="0">
                <a:latin typeface="Lucida Console" panose="020B0609040504020204" pitchFamily="49" charset="0"/>
              </a:rPr>
              <a:t> dados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devtools</a:t>
            </a:r>
            <a:r>
              <a:rPr lang="en-US" dirty="0" smtClean="0">
                <a:solidFill>
                  <a:srgbClr val="0000FF"/>
                </a:solidFill>
              </a:rPr>
              <a:t>::</a:t>
            </a:r>
            <a:r>
              <a:rPr lang="en-US" dirty="0" err="1" smtClean="0">
                <a:solidFill>
                  <a:srgbClr val="0000FF"/>
                </a:solidFill>
              </a:rPr>
              <a:t>use_data</a:t>
            </a:r>
            <a:r>
              <a:rPr lang="en-US" dirty="0" smtClean="0">
                <a:solidFill>
                  <a:srgbClr val="0000FF"/>
                </a:solidFill>
              </a:rPr>
              <a:t>(a)</a:t>
            </a:r>
          </a:p>
          <a:p>
            <a:endParaRPr lang="en-GB" dirty="0">
              <a:solidFill>
                <a:srgbClr val="0000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06" y="2565285"/>
            <a:ext cx="1943100" cy="3581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Processo</a:t>
            </a:r>
            <a:r>
              <a:rPr lang="en-US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 de </a:t>
            </a:r>
            <a:r>
              <a:rPr lang="en-US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Cria</a:t>
            </a: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27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Documentação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Titútlo</a:t>
            </a:r>
          </a:p>
          <a:p>
            <a:r>
              <a:rPr lang="pt-BR" dirty="0" smtClean="0"/>
              <a:t>Modo de uso</a:t>
            </a:r>
          </a:p>
          <a:p>
            <a:r>
              <a:rPr lang="pt-BR" dirty="0" smtClean="0"/>
              <a:t>Argumentos</a:t>
            </a:r>
          </a:p>
          <a:p>
            <a:r>
              <a:rPr lang="pt-BR" dirty="0" smtClean="0"/>
              <a:t>Detalhes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693" y="2862278"/>
            <a:ext cx="8267700" cy="3438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Documentação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1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Documentação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Salvar</a:t>
            </a:r>
          </a:p>
          <a:p>
            <a:r>
              <a:rPr lang="pt-BR" dirty="0" smtClean="0">
                <a:solidFill>
                  <a:srgbClr val="0000FF"/>
                </a:solidFill>
              </a:rPr>
              <a:t>devtools::document()</a:t>
            </a:r>
            <a:endParaRPr lang="en-GB" dirty="0">
              <a:solidFill>
                <a:srgbClr val="0000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94" y="1827569"/>
            <a:ext cx="7038975" cy="238125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867747" y="2043404"/>
            <a:ext cx="65314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67746" y="2360645"/>
            <a:ext cx="6503438" cy="311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43743" y="1813546"/>
            <a:ext cx="1810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rgbClr val="C00000"/>
                </a:solidFill>
              </a:rPr>
              <a:t>Titulo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94036" y="2083646"/>
            <a:ext cx="1287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accent2">
                    <a:lumMod val="75000"/>
                  </a:schemeClr>
                </a:solidFill>
              </a:rPr>
              <a:t>Descrição</a:t>
            </a:r>
            <a:endParaRPr lang="en-GB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Documentação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9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Documentação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94" y="1949465"/>
            <a:ext cx="6600825" cy="2914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Documentação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8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?sumario	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894" y="1828152"/>
            <a:ext cx="6815536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Documentação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Vignette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Apostila</a:t>
            </a:r>
          </a:p>
          <a:p>
            <a:r>
              <a:rPr lang="pt-BR" dirty="0" smtClean="0"/>
              <a:t>Usa Markdown</a:t>
            </a:r>
          </a:p>
          <a:p>
            <a:r>
              <a:rPr lang="pt-BR" dirty="0" smtClean="0"/>
              <a:t>Util para pacotes completos</a:t>
            </a:r>
          </a:p>
          <a:p>
            <a:r>
              <a:rPr lang="pt-BR" dirty="0" smtClean="0">
                <a:solidFill>
                  <a:srgbClr val="0000FF"/>
                </a:solidFill>
              </a:rPr>
              <a:t>devtools::use_vignette(“nome)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Documentação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6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Lucida Console" panose="020B0609040504020204" pitchFamily="49" charset="0"/>
              </a:rPr>
              <a:t>Estrutura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Utilidades</a:t>
            </a:r>
            <a:r>
              <a:rPr lang="en-US" dirty="0"/>
              <a:t> </a:t>
            </a:r>
            <a:r>
              <a:rPr lang="en-US" dirty="0" smtClean="0"/>
              <a:t>e pros e contras</a:t>
            </a:r>
          </a:p>
          <a:p>
            <a:r>
              <a:rPr lang="en-US" dirty="0" err="1" smtClean="0"/>
              <a:t>Preparação</a:t>
            </a:r>
            <a:endParaRPr lang="en-US" dirty="0" smtClean="0"/>
          </a:p>
          <a:p>
            <a:r>
              <a:rPr lang="en-US" dirty="0" err="1" smtClean="0"/>
              <a:t>Processo</a:t>
            </a:r>
            <a:r>
              <a:rPr lang="en-US" dirty="0" smtClean="0"/>
              <a:t> de </a:t>
            </a:r>
            <a:r>
              <a:rPr lang="en-US" dirty="0" err="1" smtClean="0"/>
              <a:t>criação</a:t>
            </a:r>
            <a:endParaRPr lang="en-US" dirty="0" smtClean="0"/>
          </a:p>
          <a:p>
            <a:r>
              <a:rPr lang="en-US" dirty="0" err="1" smtClean="0"/>
              <a:t>Documentação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61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Documentação de dados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736" y="3109733"/>
            <a:ext cx="1657350" cy="120967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332653" y="3638939"/>
            <a:ext cx="1735494" cy="0"/>
          </a:xfrm>
          <a:prstGeom prst="straightConnector1">
            <a:avLst/>
          </a:prstGeom>
          <a:ln w="857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714" y="1973897"/>
            <a:ext cx="7085592" cy="42869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01296" y="195936"/>
            <a:ext cx="372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Documentação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09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C, C++ &amp; Fortran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Pacore RCpp</a:t>
            </a:r>
          </a:p>
          <a:p>
            <a:r>
              <a:rPr lang="pt-BR" dirty="0" smtClean="0"/>
              <a:t>Precisa que você use build em vez de load</a:t>
            </a:r>
          </a:p>
          <a:p>
            <a:r>
              <a:rPr lang="pt-BR" dirty="0" smtClean="0"/>
              <a:t>Usado em pacotes gráficos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755" y="3461657"/>
            <a:ext cx="3631409" cy="283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0098" y="1725516"/>
            <a:ext cx="3445192" cy="4351338"/>
          </a:xfrm>
        </p:spPr>
      </p:pic>
    </p:spTree>
    <p:extLst>
      <p:ext uri="{BB962C8B-B14F-4D97-AF65-F5344CB8AC3E}">
        <p14:creationId xmlns:p14="http://schemas.microsoft.com/office/powerpoint/2010/main" val="10635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Utilidades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Economia de tempo para tarefas futuras</a:t>
            </a:r>
          </a:p>
          <a:p>
            <a:r>
              <a:rPr lang="pt-BR" dirty="0" smtClean="0"/>
              <a:t>Forma de organização fixa</a:t>
            </a:r>
          </a:p>
          <a:p>
            <a:r>
              <a:rPr lang="pt-BR" dirty="0" smtClean="0"/>
              <a:t>Contribuir para a comunidade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01296" y="195936"/>
            <a:ext cx="435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- Utilidades e pros e contras</a:t>
            </a:r>
            <a:endParaRPr lang="en-GB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853" y="3872935"/>
            <a:ext cx="2857143" cy="18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Contras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Processo tedioso</a:t>
            </a:r>
          </a:p>
          <a:p>
            <a:r>
              <a:rPr lang="pt-BR" dirty="0" smtClean="0"/>
              <a:t>Documentação</a:t>
            </a:r>
          </a:p>
          <a:p>
            <a:r>
              <a:rPr lang="pt-BR" dirty="0" smtClean="0"/>
              <a:t>CRAN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01296" y="195936"/>
            <a:ext cx="435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- Utilidades e pros e contras</a:t>
            </a:r>
            <a:endParaRPr lang="en-GB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7845" y="3630612"/>
            <a:ext cx="3047619" cy="1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8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Situações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Trabalhos em grupo</a:t>
            </a:r>
          </a:p>
          <a:p>
            <a:r>
              <a:rPr lang="pt-BR" dirty="0" smtClean="0"/>
              <a:t>Códigos muito longos</a:t>
            </a:r>
          </a:p>
          <a:p>
            <a:r>
              <a:rPr lang="pt-BR" dirty="0" smtClean="0"/>
              <a:t>Organização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01296" y="195936"/>
            <a:ext cx="435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- Utilidades e pros e contras</a:t>
            </a:r>
            <a:endParaRPr lang="en-GB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296" y="3501339"/>
            <a:ext cx="747712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0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Lucida Console" panose="020B0609040504020204" pitchFamily="49" charset="0"/>
              </a:rPr>
              <a:t>Softwares e pacotes necessários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Rtools</a:t>
            </a:r>
          </a:p>
          <a:p>
            <a:r>
              <a:rPr lang="pt-BR" dirty="0" smtClean="0"/>
              <a:t>Pacotes “devtools”, “roxygen2” , “testthat” e “knitr”</a:t>
            </a:r>
          </a:p>
          <a:p>
            <a:r>
              <a:rPr lang="pt-BR" dirty="0" smtClean="0">
                <a:solidFill>
                  <a:srgbClr val="0000FF"/>
                </a:solidFill>
              </a:rPr>
              <a:t>devtools::install_github(“hadley/devtools”)</a:t>
            </a:r>
          </a:p>
          <a:p>
            <a:r>
              <a:rPr lang="pt-BR" dirty="0" smtClean="0">
                <a:solidFill>
                  <a:srgbClr val="0000FF"/>
                </a:solidFill>
              </a:rPr>
              <a:t>devtools::has_devel()</a:t>
            </a:r>
          </a:p>
          <a:p>
            <a:r>
              <a:rPr lang="pt-BR" dirty="0" smtClean="0"/>
              <a:t>Ultima versão do R (3.24)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01296" y="195936"/>
            <a:ext cx="1981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Preparaç</a:t>
            </a:r>
            <a:r>
              <a:rPr lang="en-GB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53" y="4854976"/>
            <a:ext cx="9715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Lucida Console" panose="020B0609040504020204" pitchFamily="49" charset="0"/>
              </a:rPr>
              <a:t>Criando o pacote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5171" y="2875789"/>
            <a:ext cx="3016282" cy="2112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3996" y="2872671"/>
            <a:ext cx="2983172" cy="21156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0188" y="2872894"/>
            <a:ext cx="2998723" cy="21154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01296" y="195936"/>
            <a:ext cx="1981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Preparaç</a:t>
            </a:r>
            <a:r>
              <a:rPr lang="en-GB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0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Lucida Console" panose="020B0609040504020204" pitchFamily="49" charset="0"/>
              </a:rPr>
              <a:t>Estrutura</a:t>
            </a:r>
            <a:r>
              <a:rPr lang="en-US" dirty="0" smtClean="0">
                <a:latin typeface="Lucida Console" panose="020B0609040504020204" pitchFamily="49" charset="0"/>
              </a:rPr>
              <a:t> do </a:t>
            </a:r>
            <a:r>
              <a:rPr lang="en-US" dirty="0" err="1" smtClean="0">
                <a:latin typeface="Lucida Console" panose="020B0609040504020204" pitchFamily="49" charset="0"/>
              </a:rPr>
              <a:t>pacote</a:t>
            </a:r>
            <a:endParaRPr lang="en-GB" dirty="0">
              <a:latin typeface="Lucida Console" panose="020B0609040504020204" pitchFamily="49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949" y="2548324"/>
            <a:ext cx="1639662" cy="17687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01296" y="195936"/>
            <a:ext cx="1981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Preparaç</a:t>
            </a:r>
            <a:r>
              <a:rPr lang="en-GB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780" y="2548323"/>
            <a:ext cx="1401313" cy="17687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9986" y="2548324"/>
            <a:ext cx="1544794" cy="16830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775" y="2548324"/>
            <a:ext cx="1542318" cy="17687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39575" y="2548323"/>
            <a:ext cx="1990458" cy="168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53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ucida Console" panose="020B0609040504020204" pitchFamily="49" charset="0"/>
              </a:rPr>
              <a:t>Description</a:t>
            </a: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01296" y="195936"/>
            <a:ext cx="1981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Preparaç</a:t>
            </a:r>
            <a:r>
              <a:rPr lang="en-GB" dirty="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ão</a:t>
            </a:r>
            <a:endParaRPr lang="en-GB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94" y="1949465"/>
            <a:ext cx="9772650" cy="2657475"/>
          </a:xfrm>
          <a:prstGeom prst="rect">
            <a:avLst/>
          </a:prstGeom>
        </p:spPr>
      </p:pic>
      <p:sp>
        <p:nvSpPr>
          <p:cNvPr id="8" name="Left Brace 7"/>
          <p:cNvSpPr/>
          <p:nvPr/>
        </p:nvSpPr>
        <p:spPr>
          <a:xfrm>
            <a:off x="535460" y="2397210"/>
            <a:ext cx="348291" cy="955589"/>
          </a:xfrm>
          <a:prstGeom prst="leftBrace">
            <a:avLst>
              <a:gd name="adj1" fmla="val 8333"/>
              <a:gd name="adj2" fmla="val 47414"/>
            </a:avLst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 Brace 10"/>
          <p:cNvSpPr/>
          <p:nvPr/>
        </p:nvSpPr>
        <p:spPr>
          <a:xfrm>
            <a:off x="535460" y="3388651"/>
            <a:ext cx="336298" cy="411893"/>
          </a:xfrm>
          <a:prstGeom prst="leftBrace">
            <a:avLst/>
          </a:prstGeom>
          <a:ln>
            <a:solidFill>
              <a:schemeClr val="accent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Left Brace 11"/>
          <p:cNvSpPr/>
          <p:nvPr/>
        </p:nvSpPr>
        <p:spPr>
          <a:xfrm>
            <a:off x="535460" y="3836396"/>
            <a:ext cx="324861" cy="806396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883752" y="5123935"/>
            <a:ext cx="3622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devtools::use_package(“pacote”)</a:t>
            </a:r>
            <a:endParaRPr lang="en-GB" sz="1400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sp>
        <p:nvSpPr>
          <p:cNvPr id="14" name="Content Placeholder 13"/>
          <p:cNvSpPr txBox="1">
            <a:spLocks noGrp="1"/>
          </p:cNvSpPr>
          <p:nvPr>
            <p:ph idx="1"/>
          </p:nvPr>
        </p:nvSpPr>
        <p:spPr>
          <a:xfrm>
            <a:off x="4789673" y="5145480"/>
            <a:ext cx="5927754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sz="1400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devtools::use_package(“outro_pacote”,type=“Suggests”)</a:t>
            </a:r>
            <a:endParaRPr lang="en-GB" sz="1400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20779" y="5948707"/>
            <a:ext cx="511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requireNamespace(“outro_pacote”,quietly=TRUE)</a:t>
            </a:r>
            <a:endParaRPr lang="en-GB" sz="1400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24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/>
      <p:bldP spid="14" grpId="0" build="p"/>
      <p:bldP spid="15" grpId="0"/>
    </p:bldLst>
  </p:timing>
</p:sld>
</file>

<file path=ppt/theme/theme1.xml><?xml version="1.0" encoding="utf-8"?>
<a:theme xmlns:a="http://schemas.openxmlformats.org/drawingml/2006/main" name="template_c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cer" id="{25BD1664-A428-48EE-A204-6FCE1CA72FB1}" vid="{833E6E4E-2C0D-40B7-B025-2F93C79C70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2684</TotalTime>
  <Words>285</Words>
  <Application>Microsoft Office PowerPoint</Application>
  <PresentationFormat>Widescreen</PresentationFormat>
  <Paragraphs>120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Lucida Console</vt:lpstr>
      <vt:lpstr>template_cer</vt:lpstr>
      <vt:lpstr>Criando Pacotes com RStudio</vt:lpstr>
      <vt:lpstr>Estrutura</vt:lpstr>
      <vt:lpstr>Utilidades</vt:lpstr>
      <vt:lpstr>Contras</vt:lpstr>
      <vt:lpstr>Situações</vt:lpstr>
      <vt:lpstr>Softwares e pacotes necessários</vt:lpstr>
      <vt:lpstr>Criando o pacote</vt:lpstr>
      <vt:lpstr>Estrutura do pacote</vt:lpstr>
      <vt:lpstr>Description</vt:lpstr>
      <vt:lpstr>/R</vt:lpstr>
      <vt:lpstr>Funções para diferentes objetos</vt:lpstr>
      <vt:lpstr>Workflow</vt:lpstr>
      <vt:lpstr>Ferramentas de teste</vt:lpstr>
      <vt:lpstr>Incluir dados</vt:lpstr>
      <vt:lpstr>Documentação</vt:lpstr>
      <vt:lpstr>Documentação</vt:lpstr>
      <vt:lpstr>Documentação</vt:lpstr>
      <vt:lpstr>?sumario </vt:lpstr>
      <vt:lpstr>Vignette</vt:lpstr>
      <vt:lpstr>Documentação de dados</vt:lpstr>
      <vt:lpstr>C, C++ &amp; Fortran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João Dantas</dc:creator>
  <cp:lastModifiedBy>João Dantas</cp:lastModifiedBy>
  <cp:revision>38</cp:revision>
  <dcterms:created xsi:type="dcterms:W3CDTF">2016-04-01T18:18:02Z</dcterms:created>
  <dcterms:modified xsi:type="dcterms:W3CDTF">2016-04-04T15:34:43Z</dcterms:modified>
</cp:coreProperties>
</file>